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66" r:id="rId2"/>
    <p:sldId id="290" r:id="rId3"/>
    <p:sldId id="291" r:id="rId4"/>
    <p:sldId id="292" r:id="rId5"/>
    <p:sldId id="293" r:id="rId6"/>
    <p:sldId id="294" r:id="rId7"/>
    <p:sldId id="296" r:id="rId8"/>
    <p:sldId id="295" r:id="rId9"/>
    <p:sldId id="26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3E84"/>
    <a:srgbClr val="150860"/>
    <a:srgbClr val="1C1573"/>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88" autoAdjust="0"/>
    <p:restoredTop sz="96305" autoAdjust="0"/>
  </p:normalViewPr>
  <p:slideViewPr>
    <p:cSldViewPr>
      <p:cViewPr varScale="1">
        <p:scale>
          <a:sx n="66" d="100"/>
          <a:sy n="66" d="100"/>
        </p:scale>
        <p:origin x="58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Open_collaboration"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Understanding </a:t>
            </a:r>
            <a:br>
              <a:rPr lang="en-US" dirty="0" smtClean="0"/>
            </a:br>
            <a:r>
              <a:rPr lang="en-US" dirty="0" smtClean="0"/>
              <a:t>Open Source Software</a:t>
            </a:r>
            <a:endParaRPr lang="en-US" dirty="0"/>
          </a:p>
        </p:txBody>
      </p:sp>
      <p:sp>
        <p:nvSpPr>
          <p:cNvPr id="6" name="Subtitle 5"/>
          <p:cNvSpPr>
            <a:spLocks noGrp="1"/>
          </p:cNvSpPr>
          <p:nvPr>
            <p:ph type="subTitle" idx="1"/>
          </p:nvPr>
        </p:nvSpPr>
        <p:spPr/>
        <p:txBody>
          <a:bodyPr/>
          <a:lstStyle/>
          <a:p>
            <a:r>
              <a:rPr lang="en-US" dirty="0" smtClean="0"/>
              <a:t>Dr. </a:t>
            </a:r>
            <a:r>
              <a:rPr lang="en-US" dirty="0" err="1" smtClean="0"/>
              <a:t>Ritu</a:t>
            </a:r>
            <a:r>
              <a:rPr lang="en-US" dirty="0" smtClean="0"/>
              <a:t> Arora</a:t>
            </a:r>
            <a:endParaRPr lang="en-US" dirty="0"/>
          </a:p>
        </p:txBody>
      </p:sp>
      <p:sp>
        <p:nvSpPr>
          <p:cNvPr id="7" name="Text Placeholder 6"/>
          <p:cNvSpPr>
            <a:spLocks noGrp="1"/>
          </p:cNvSpPr>
          <p:nvPr>
            <p:ph type="body" sz="quarter" idx="14"/>
          </p:nvPr>
        </p:nvSpPr>
        <p:spPr/>
        <p:txBody>
          <a:bodyPr/>
          <a:lstStyle/>
          <a:p>
            <a:r>
              <a:rPr lang="en-IN" dirty="0"/>
              <a:t>Assistant Professor (Off-Campus</a:t>
            </a:r>
            <a:r>
              <a:rPr lang="en-IN" dirty="0" smtClean="0"/>
              <a:t>)</a:t>
            </a:r>
            <a:endParaRPr lang="en-IN" dirty="0"/>
          </a:p>
          <a:p>
            <a:r>
              <a:rPr lang="en-IN" dirty="0"/>
              <a:t> Department of Computer Science &amp; Information Systems</a:t>
            </a:r>
          </a:p>
          <a:p>
            <a:r>
              <a:rPr lang="en-IN" dirty="0"/>
              <a:t> BITS, </a:t>
            </a:r>
            <a:r>
              <a:rPr lang="en-IN" dirty="0" smtClean="0"/>
              <a:t>Pilani</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Open Source Software</a:t>
            </a:r>
          </a:p>
        </p:txBody>
      </p:sp>
      <p:sp>
        <p:nvSpPr>
          <p:cNvPr id="3" name="Text Placeholder 2"/>
          <p:cNvSpPr>
            <a:spLocks noGrp="1"/>
          </p:cNvSpPr>
          <p:nvPr>
            <p:ph type="body" sz="quarter" idx="13"/>
          </p:nvPr>
        </p:nvSpPr>
        <p:spPr>
          <a:xfrm>
            <a:off x="857739" y="1600201"/>
            <a:ext cx="10668464" cy="4788462"/>
          </a:xfrm>
        </p:spPr>
        <p:txBody>
          <a:bodyPr>
            <a:normAutofit lnSpcReduction="10000"/>
          </a:bodyPr>
          <a:lstStyle/>
          <a:p>
            <a:pPr>
              <a:lnSpc>
                <a:spcPct val="150000"/>
              </a:lnSpc>
            </a:pPr>
            <a:r>
              <a:rPr lang="en-IN" dirty="0">
                <a:solidFill>
                  <a:srgbClr val="C00000"/>
                </a:solidFill>
              </a:rPr>
              <a:t>Definition: </a:t>
            </a:r>
            <a:r>
              <a:rPr lang="en-IN" dirty="0"/>
              <a:t>Open-source software (OSS) is a software in which </a:t>
            </a:r>
            <a:endParaRPr lang="en-IN" dirty="0" smtClean="0"/>
          </a:p>
          <a:p>
            <a:pPr lvl="1">
              <a:lnSpc>
                <a:spcPct val="150000"/>
              </a:lnSpc>
            </a:pPr>
            <a:r>
              <a:rPr lang="en-IN" dirty="0" smtClean="0"/>
              <a:t>source </a:t>
            </a:r>
            <a:r>
              <a:rPr lang="en-IN" dirty="0"/>
              <a:t>code is released under a license, </a:t>
            </a:r>
            <a:r>
              <a:rPr lang="en-IN" dirty="0" smtClean="0"/>
              <a:t>and</a:t>
            </a:r>
          </a:p>
          <a:p>
            <a:pPr lvl="1">
              <a:lnSpc>
                <a:spcPct val="150000"/>
              </a:lnSpc>
            </a:pPr>
            <a:r>
              <a:rPr lang="en-IN" dirty="0" smtClean="0"/>
              <a:t>the owner of the software (or the copyright holder) permits the users </a:t>
            </a:r>
            <a:r>
              <a:rPr lang="en-IN" dirty="0"/>
              <a:t>the rights to use, </a:t>
            </a:r>
            <a:r>
              <a:rPr lang="en-IN" dirty="0" smtClean="0"/>
              <a:t>modify, and </a:t>
            </a:r>
            <a:r>
              <a:rPr lang="en-IN" dirty="0"/>
              <a:t>distribute the software to anyone and for any purpose.</a:t>
            </a:r>
          </a:p>
          <a:p>
            <a:pPr>
              <a:lnSpc>
                <a:spcPct val="150000"/>
              </a:lnSpc>
            </a:pPr>
            <a:r>
              <a:rPr lang="en-IN" dirty="0" smtClean="0">
                <a:solidFill>
                  <a:srgbClr val="C00000"/>
                </a:solidFill>
              </a:rPr>
              <a:t>Philosophy</a:t>
            </a:r>
            <a:r>
              <a:rPr lang="en-IN" dirty="0">
                <a:solidFill>
                  <a:srgbClr val="C00000"/>
                </a:solidFill>
              </a:rPr>
              <a:t>: </a:t>
            </a:r>
            <a:r>
              <a:rPr lang="en-IN" dirty="0"/>
              <a:t>Development Methodology –Open </a:t>
            </a:r>
            <a:r>
              <a:rPr lang="en-IN" dirty="0" smtClean="0"/>
              <a:t>Collaboration Model</a:t>
            </a:r>
            <a:endParaRPr lang="en-IN" dirty="0"/>
          </a:p>
          <a:p>
            <a:pPr>
              <a:lnSpc>
                <a:spcPct val="150000"/>
              </a:lnSpc>
            </a:pPr>
            <a:r>
              <a:rPr lang="en-IN" dirty="0" smtClean="0">
                <a:solidFill>
                  <a:srgbClr val="C00000"/>
                </a:solidFill>
              </a:rPr>
              <a:t>Rules</a:t>
            </a:r>
            <a:r>
              <a:rPr lang="en-IN" dirty="0">
                <a:solidFill>
                  <a:srgbClr val="C00000"/>
                </a:solidFill>
              </a:rPr>
              <a:t>: </a:t>
            </a:r>
            <a:r>
              <a:rPr lang="en-IN" dirty="0"/>
              <a:t>Governed by rules of Open Source Initiative </a:t>
            </a:r>
            <a:r>
              <a:rPr lang="en-IN" dirty="0" smtClean="0"/>
              <a:t>– OSD - </a:t>
            </a:r>
            <a:r>
              <a:rPr lang="en-IN" dirty="0"/>
              <a:t>(https://opensource.org/osd)</a:t>
            </a:r>
          </a:p>
          <a:p>
            <a:pPr>
              <a:lnSpc>
                <a:spcPct val="150000"/>
              </a:lnSpc>
            </a:pPr>
            <a:r>
              <a:rPr lang="en-IN" dirty="0" smtClean="0">
                <a:solidFill>
                  <a:srgbClr val="C00000"/>
                </a:solidFill>
              </a:rPr>
              <a:t>Charge</a:t>
            </a:r>
            <a:r>
              <a:rPr lang="en-IN" dirty="0">
                <a:solidFill>
                  <a:srgbClr val="C00000"/>
                </a:solidFill>
              </a:rPr>
              <a:t>:  </a:t>
            </a:r>
            <a:r>
              <a:rPr lang="en-IN" dirty="0" smtClean="0">
                <a:solidFill>
                  <a:srgbClr val="C00000"/>
                </a:solidFill>
              </a:rPr>
              <a:t>A</a:t>
            </a:r>
            <a:r>
              <a:rPr lang="en-IN" dirty="0" smtClean="0"/>
              <a:t>vailable </a:t>
            </a:r>
            <a:r>
              <a:rPr lang="en-IN" dirty="0"/>
              <a:t>free of charge, in most cases. But, in principle, it need not necessarily be free of cost.</a:t>
            </a:r>
          </a:p>
          <a:p>
            <a:pPr>
              <a:lnSpc>
                <a:spcPct val="150000"/>
              </a:lnSpc>
            </a:pPr>
            <a:r>
              <a:rPr lang="en-IN" dirty="0" smtClean="0">
                <a:solidFill>
                  <a:srgbClr val="C00000"/>
                </a:solidFill>
              </a:rPr>
              <a:t>Copyright</a:t>
            </a:r>
            <a:r>
              <a:rPr lang="en-IN" dirty="0"/>
              <a:t>:  Yes </a:t>
            </a:r>
            <a:endParaRPr lang="en-IN" dirty="0" smtClean="0"/>
          </a:p>
          <a:p>
            <a:pPr>
              <a:lnSpc>
                <a:spcPct val="150000"/>
              </a:lnSpc>
            </a:pPr>
            <a:r>
              <a:rPr lang="en-IN" dirty="0">
                <a:solidFill>
                  <a:srgbClr val="C00000"/>
                </a:solidFill>
              </a:rPr>
              <a:t>Examples</a:t>
            </a:r>
            <a:r>
              <a:rPr lang="en-IN" dirty="0"/>
              <a:t> - Linux, Ubuntu, MySQL</a:t>
            </a:r>
          </a:p>
          <a:p>
            <a:pPr>
              <a:lnSpc>
                <a:spcPct val="150000"/>
              </a:lnSpc>
            </a:pPr>
            <a:endParaRPr lang="en-IN" dirty="0"/>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7452878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Open Source Software – </a:t>
            </a:r>
            <a:r>
              <a:rPr lang="en-IN" dirty="0" smtClean="0"/>
              <a:t>Open Collaboration</a:t>
            </a:r>
            <a:endParaRPr lang="en-IN" dirty="0"/>
          </a:p>
        </p:txBody>
      </p:sp>
      <p:sp>
        <p:nvSpPr>
          <p:cNvPr id="3" name="Text Placeholder 2"/>
          <p:cNvSpPr>
            <a:spLocks noGrp="1"/>
          </p:cNvSpPr>
          <p:nvPr>
            <p:ph type="body" sz="quarter" idx="13"/>
          </p:nvPr>
        </p:nvSpPr>
        <p:spPr>
          <a:xfrm>
            <a:off x="857739" y="1600201"/>
            <a:ext cx="10160000" cy="4571999"/>
          </a:xfrm>
        </p:spPr>
        <p:txBody>
          <a:bodyPr>
            <a:normAutofit/>
          </a:bodyPr>
          <a:lstStyle/>
          <a:p>
            <a:pPr>
              <a:lnSpc>
                <a:spcPct val="150000"/>
              </a:lnSpc>
            </a:pPr>
            <a:r>
              <a:rPr lang="en-IN" dirty="0" smtClean="0"/>
              <a:t>The </a:t>
            </a:r>
            <a:r>
              <a:rPr lang="en-IN" dirty="0"/>
              <a:t>main </a:t>
            </a:r>
            <a:r>
              <a:rPr lang="en-IN" dirty="0" smtClean="0"/>
              <a:t>principles </a:t>
            </a:r>
            <a:r>
              <a:rPr lang="en-IN" dirty="0"/>
              <a:t>behind open-source software development </a:t>
            </a:r>
            <a:r>
              <a:rPr lang="en-IN" dirty="0" smtClean="0"/>
              <a:t>model are:</a:t>
            </a:r>
          </a:p>
          <a:p>
            <a:pPr lvl="1">
              <a:lnSpc>
                <a:spcPct val="150000"/>
              </a:lnSpc>
            </a:pPr>
            <a:r>
              <a:rPr lang="en-IN" dirty="0"/>
              <a:t>decentralized software development </a:t>
            </a:r>
            <a:endParaRPr lang="en-IN" dirty="0" smtClean="0"/>
          </a:p>
          <a:p>
            <a:pPr lvl="1">
              <a:lnSpc>
                <a:spcPct val="150000"/>
              </a:lnSpc>
            </a:pPr>
            <a:r>
              <a:rPr lang="en-IN" dirty="0" smtClean="0"/>
              <a:t>open collaboration, and </a:t>
            </a:r>
            <a:endParaRPr lang="en-IN" dirty="0"/>
          </a:p>
          <a:p>
            <a:pPr lvl="1">
              <a:lnSpc>
                <a:spcPct val="150000"/>
              </a:lnSpc>
            </a:pPr>
            <a:r>
              <a:rPr lang="en-IN" dirty="0" smtClean="0"/>
              <a:t>peer </a:t>
            </a:r>
            <a:r>
              <a:rPr lang="en-IN" dirty="0"/>
              <a:t>production</a:t>
            </a:r>
            <a:r>
              <a:rPr lang="en-IN" dirty="0" smtClean="0"/>
              <a:t>.</a:t>
            </a:r>
          </a:p>
          <a:p>
            <a:pPr lvl="1">
              <a:lnSpc>
                <a:spcPct val="150000"/>
              </a:lnSpc>
            </a:pPr>
            <a:endParaRPr lang="en-IN" dirty="0"/>
          </a:p>
          <a:p>
            <a:pPr marL="0" indent="0">
              <a:lnSpc>
                <a:spcPct val="150000"/>
              </a:lnSpc>
              <a:buNone/>
            </a:pPr>
            <a:r>
              <a:rPr lang="en-IN" dirty="0" smtClean="0"/>
              <a:t>From Wikipedia (</a:t>
            </a:r>
            <a:r>
              <a:rPr lang="en-IN" dirty="0">
                <a:hlinkClick r:id="rId2"/>
              </a:rPr>
              <a:t>https://</a:t>
            </a:r>
            <a:r>
              <a:rPr lang="en-IN" dirty="0" smtClean="0">
                <a:hlinkClick r:id="rId2"/>
              </a:rPr>
              <a:t>en.wikipedia.org/wiki/Open_collaboration</a:t>
            </a:r>
            <a:r>
              <a:rPr lang="en-IN" dirty="0" smtClean="0"/>
              <a:t>): </a:t>
            </a:r>
          </a:p>
          <a:p>
            <a:pPr>
              <a:lnSpc>
                <a:spcPct val="150000"/>
              </a:lnSpc>
            </a:pPr>
            <a:r>
              <a:rPr lang="en-IN" dirty="0" smtClean="0"/>
              <a:t>Open </a:t>
            </a:r>
            <a:r>
              <a:rPr lang="en-IN" dirty="0"/>
              <a:t>collaboration is “a system of innovation or production or development that relies on goal-oriented, yet loosely coordinated, participants who interact to create a product (or service) of economic value, and make it available to contributors and non-contributors alike”.</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7336554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Open Source </a:t>
            </a:r>
            <a:r>
              <a:rPr lang="en-IN" dirty="0" smtClean="0"/>
              <a:t>Definition</a:t>
            </a:r>
            <a:endParaRPr lang="en-IN" dirty="0"/>
          </a:p>
        </p:txBody>
      </p:sp>
      <p:sp>
        <p:nvSpPr>
          <p:cNvPr id="3" name="Text Placeholder 2"/>
          <p:cNvSpPr>
            <a:spLocks noGrp="1"/>
          </p:cNvSpPr>
          <p:nvPr>
            <p:ph type="body" sz="quarter" idx="13"/>
          </p:nvPr>
        </p:nvSpPr>
        <p:spPr>
          <a:xfrm>
            <a:off x="857739" y="1600201"/>
            <a:ext cx="10160000" cy="4648199"/>
          </a:xfrm>
        </p:spPr>
        <p:txBody>
          <a:bodyPr>
            <a:normAutofit/>
          </a:bodyPr>
          <a:lstStyle/>
          <a:p>
            <a:pPr>
              <a:lnSpc>
                <a:spcPct val="150000"/>
              </a:lnSpc>
            </a:pPr>
            <a:r>
              <a:rPr lang="en-IN" dirty="0"/>
              <a:t>Open Source does not only imply open access to source code.</a:t>
            </a:r>
          </a:p>
          <a:p>
            <a:pPr marL="0" indent="0">
              <a:lnSpc>
                <a:spcPct val="150000"/>
              </a:lnSpc>
              <a:buNone/>
            </a:pPr>
            <a:r>
              <a:rPr lang="en-IN" dirty="0" smtClean="0"/>
              <a:t>Rules </a:t>
            </a:r>
            <a:r>
              <a:rPr lang="en-IN" dirty="0"/>
              <a:t>for distribution of open-source software (https://</a:t>
            </a:r>
            <a:r>
              <a:rPr lang="en-IN" dirty="0" smtClean="0"/>
              <a:t>opensource.org/osd):</a:t>
            </a:r>
            <a:endParaRPr lang="en-IN" dirty="0"/>
          </a:p>
          <a:p>
            <a:pPr>
              <a:lnSpc>
                <a:spcPct val="150000"/>
              </a:lnSpc>
            </a:pPr>
            <a:r>
              <a:rPr lang="en-IN" dirty="0">
                <a:solidFill>
                  <a:srgbClr val="C00000"/>
                </a:solidFill>
              </a:rPr>
              <a:t>Free Redistribution: </a:t>
            </a:r>
            <a:r>
              <a:rPr lang="en-IN" dirty="0"/>
              <a:t>The license </a:t>
            </a:r>
            <a:r>
              <a:rPr lang="en-IN" dirty="0" smtClean="0"/>
              <a:t>associated with an OSS cannot restrict </a:t>
            </a:r>
            <a:r>
              <a:rPr lang="en-IN" dirty="0"/>
              <a:t>users from </a:t>
            </a:r>
            <a:r>
              <a:rPr lang="en-IN" dirty="0" smtClean="0"/>
              <a:t>sharing or selling the </a:t>
            </a:r>
            <a:r>
              <a:rPr lang="en-IN" dirty="0"/>
              <a:t>software </a:t>
            </a:r>
            <a:r>
              <a:rPr lang="en-IN" dirty="0" smtClean="0"/>
              <a:t>(as a single entity or as </a:t>
            </a:r>
            <a:r>
              <a:rPr lang="en-IN" dirty="0"/>
              <a:t>a component of </a:t>
            </a:r>
            <a:r>
              <a:rPr lang="en-IN" dirty="0" smtClean="0"/>
              <a:t>another software module). </a:t>
            </a:r>
            <a:r>
              <a:rPr lang="en-IN" dirty="0"/>
              <a:t>No </a:t>
            </a:r>
            <a:r>
              <a:rPr lang="en-IN" dirty="0" smtClean="0"/>
              <a:t>fees can be associated with it.</a:t>
            </a:r>
            <a:endParaRPr lang="en-IN" dirty="0"/>
          </a:p>
          <a:p>
            <a:pPr>
              <a:lnSpc>
                <a:spcPct val="150000"/>
              </a:lnSpc>
            </a:pPr>
            <a:r>
              <a:rPr lang="en-IN" dirty="0">
                <a:solidFill>
                  <a:srgbClr val="C00000"/>
                </a:solidFill>
              </a:rPr>
              <a:t>Source Code: </a:t>
            </a:r>
            <a:r>
              <a:rPr lang="en-IN" dirty="0"/>
              <a:t>Access to source code </a:t>
            </a:r>
            <a:r>
              <a:rPr lang="en-IN" dirty="0" smtClean="0"/>
              <a:t>of an OSS is </a:t>
            </a:r>
            <a:r>
              <a:rPr lang="en-IN" dirty="0"/>
              <a:t>mandatory. </a:t>
            </a:r>
            <a:r>
              <a:rPr lang="en-IN" dirty="0" smtClean="0"/>
              <a:t>Moreover, the source code can be distributed in raw or compiled form. </a:t>
            </a:r>
            <a:endParaRPr lang="en-IN" dirty="0"/>
          </a:p>
          <a:p>
            <a:pPr>
              <a:lnSpc>
                <a:spcPct val="150000"/>
              </a:lnSpc>
            </a:pPr>
            <a:r>
              <a:rPr lang="en-IN" dirty="0">
                <a:solidFill>
                  <a:srgbClr val="C00000"/>
                </a:solidFill>
              </a:rPr>
              <a:t>Derived Works: </a:t>
            </a:r>
            <a:r>
              <a:rPr lang="en-IN" dirty="0"/>
              <a:t>The license associated with an OSS </a:t>
            </a:r>
            <a:r>
              <a:rPr lang="en-IN" dirty="0" smtClean="0"/>
              <a:t>must </a:t>
            </a:r>
            <a:r>
              <a:rPr lang="en-IN" dirty="0"/>
              <a:t>permit </a:t>
            </a:r>
            <a:r>
              <a:rPr lang="en-IN" dirty="0" smtClean="0"/>
              <a:t>modifications on OSS, </a:t>
            </a:r>
            <a:r>
              <a:rPr lang="en-IN" dirty="0"/>
              <a:t>and allow them to be distributed under the same terms as the license of the original software.</a:t>
            </a:r>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57739" y="6248400"/>
            <a:ext cx="7632848" cy="246221"/>
          </a:xfrm>
          <a:prstGeom prst="rect">
            <a:avLst/>
          </a:prstGeom>
          <a:noFill/>
        </p:spPr>
        <p:txBody>
          <a:bodyPr wrap="square" rtlCol="0">
            <a:spAutoFit/>
          </a:bodyPr>
          <a:lstStyle/>
          <a:p>
            <a:r>
              <a:rPr lang="en-IN" sz="1000" dirty="0"/>
              <a:t>Adapted from: https://opensource.org/osd</a:t>
            </a:r>
          </a:p>
        </p:txBody>
      </p:sp>
    </p:spTree>
    <p:extLst>
      <p:ext uri="{BB962C8B-B14F-4D97-AF65-F5344CB8AC3E}">
        <p14:creationId xmlns:p14="http://schemas.microsoft.com/office/powerpoint/2010/main" val="30502242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Open Source </a:t>
            </a:r>
            <a:r>
              <a:rPr lang="en-IN" dirty="0" smtClean="0"/>
              <a:t>Definition</a:t>
            </a:r>
            <a:endParaRPr lang="en-IN" dirty="0"/>
          </a:p>
        </p:txBody>
      </p:sp>
      <p:sp>
        <p:nvSpPr>
          <p:cNvPr id="3" name="Text Placeholder 2"/>
          <p:cNvSpPr>
            <a:spLocks noGrp="1"/>
          </p:cNvSpPr>
          <p:nvPr>
            <p:ph type="body" sz="quarter" idx="13"/>
          </p:nvPr>
        </p:nvSpPr>
        <p:spPr>
          <a:xfrm>
            <a:off x="857739" y="1600201"/>
            <a:ext cx="10160000" cy="4343399"/>
          </a:xfrm>
        </p:spPr>
        <p:txBody>
          <a:bodyPr>
            <a:normAutofit/>
          </a:bodyPr>
          <a:lstStyle/>
          <a:p>
            <a:pPr>
              <a:lnSpc>
                <a:spcPct val="150000"/>
              </a:lnSpc>
            </a:pPr>
            <a:r>
              <a:rPr lang="en-IN" dirty="0" smtClean="0">
                <a:solidFill>
                  <a:srgbClr val="C00000"/>
                </a:solidFill>
              </a:rPr>
              <a:t>Preserving integrity </a:t>
            </a:r>
            <a:r>
              <a:rPr lang="en-IN" dirty="0">
                <a:solidFill>
                  <a:srgbClr val="C00000"/>
                </a:solidFill>
              </a:rPr>
              <a:t>of </a:t>
            </a:r>
            <a:r>
              <a:rPr lang="en-IN" dirty="0" smtClean="0">
                <a:solidFill>
                  <a:srgbClr val="C00000"/>
                </a:solidFill>
              </a:rPr>
              <a:t>original source code</a:t>
            </a:r>
            <a:r>
              <a:rPr lang="en-IN" dirty="0">
                <a:solidFill>
                  <a:srgbClr val="C00000"/>
                </a:solidFill>
              </a:rPr>
              <a:t>: </a:t>
            </a:r>
            <a:r>
              <a:rPr lang="en-IN" dirty="0"/>
              <a:t>The license may restrict distribution of source code in modified form – only – if the license allows the distribution of “patch files” – with source code for the purpose of modifying the program at build time. </a:t>
            </a:r>
          </a:p>
          <a:p>
            <a:pPr lvl="1">
              <a:lnSpc>
                <a:spcPct val="150000"/>
              </a:lnSpc>
            </a:pPr>
            <a:r>
              <a:rPr lang="en-IN" sz="1800" dirty="0" smtClean="0"/>
              <a:t>A </a:t>
            </a:r>
            <a:r>
              <a:rPr lang="en-IN" sz="1800" dirty="0"/>
              <a:t>different </a:t>
            </a:r>
            <a:r>
              <a:rPr lang="en-IN" sz="1800" dirty="0" smtClean="0"/>
              <a:t>file name </a:t>
            </a:r>
            <a:r>
              <a:rPr lang="en-IN" sz="1800" dirty="0"/>
              <a:t>or version </a:t>
            </a:r>
            <a:r>
              <a:rPr lang="en-IN" sz="1800" dirty="0" smtClean="0"/>
              <a:t>number may be associated with the derived works</a:t>
            </a:r>
            <a:endParaRPr lang="en-IN" sz="1800" dirty="0"/>
          </a:p>
          <a:p>
            <a:pPr>
              <a:lnSpc>
                <a:spcPct val="150000"/>
              </a:lnSpc>
            </a:pPr>
            <a:r>
              <a:rPr lang="en-IN" dirty="0" smtClean="0">
                <a:solidFill>
                  <a:srgbClr val="C00000"/>
                </a:solidFill>
              </a:rPr>
              <a:t>No </a:t>
            </a:r>
            <a:r>
              <a:rPr lang="en-IN" dirty="0">
                <a:solidFill>
                  <a:srgbClr val="C00000"/>
                </a:solidFill>
              </a:rPr>
              <a:t>Discrimination </a:t>
            </a:r>
            <a:r>
              <a:rPr lang="en-IN" dirty="0" smtClean="0">
                <a:solidFill>
                  <a:srgbClr val="C00000"/>
                </a:solidFill>
              </a:rPr>
              <a:t>based on </a:t>
            </a:r>
            <a:r>
              <a:rPr lang="en-IN" dirty="0">
                <a:solidFill>
                  <a:srgbClr val="C00000"/>
                </a:solidFill>
              </a:rPr>
              <a:t>Persons or </a:t>
            </a:r>
            <a:r>
              <a:rPr lang="en-IN" dirty="0" smtClean="0">
                <a:solidFill>
                  <a:srgbClr val="C00000"/>
                </a:solidFill>
              </a:rPr>
              <a:t>Groups</a:t>
            </a:r>
            <a:endParaRPr lang="en-IN" sz="1300" dirty="0"/>
          </a:p>
          <a:p>
            <a:pPr>
              <a:lnSpc>
                <a:spcPct val="150000"/>
              </a:lnSpc>
            </a:pPr>
            <a:r>
              <a:rPr lang="en-IN" dirty="0">
                <a:solidFill>
                  <a:srgbClr val="C00000"/>
                </a:solidFill>
              </a:rPr>
              <a:t>No Discrimination </a:t>
            </a:r>
            <a:r>
              <a:rPr lang="en-IN" dirty="0" smtClean="0">
                <a:solidFill>
                  <a:srgbClr val="C00000"/>
                </a:solidFill>
              </a:rPr>
              <a:t>based on </a:t>
            </a:r>
            <a:r>
              <a:rPr lang="en-IN" dirty="0">
                <a:solidFill>
                  <a:srgbClr val="C00000"/>
                </a:solidFill>
              </a:rPr>
              <a:t>Fields of Endeavour: </a:t>
            </a:r>
            <a:r>
              <a:rPr lang="en-IN" dirty="0"/>
              <a:t>The license should not </a:t>
            </a:r>
            <a:r>
              <a:rPr lang="en-IN" dirty="0" smtClean="0"/>
              <a:t>impose restrictions on </a:t>
            </a:r>
            <a:r>
              <a:rPr lang="en-IN" dirty="0"/>
              <a:t>anyone from </a:t>
            </a:r>
            <a:r>
              <a:rPr lang="en-IN" dirty="0" smtClean="0"/>
              <a:t>using </a:t>
            </a:r>
            <a:r>
              <a:rPr lang="en-IN" dirty="0"/>
              <a:t>the program in a specific field of endeavour or research. For example, it may not restrict </a:t>
            </a:r>
            <a:r>
              <a:rPr lang="en-IN" dirty="0" smtClean="0"/>
              <a:t>its usage for </a:t>
            </a:r>
            <a:r>
              <a:rPr lang="en-IN" dirty="0"/>
              <a:t>genetic </a:t>
            </a:r>
            <a:r>
              <a:rPr lang="en-IN" dirty="0" smtClean="0"/>
              <a:t>research or for business.</a:t>
            </a:r>
            <a:endParaRPr lang="en-IN" dirty="0"/>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38200" y="6248400"/>
            <a:ext cx="7632848" cy="246221"/>
          </a:xfrm>
          <a:prstGeom prst="rect">
            <a:avLst/>
          </a:prstGeom>
          <a:noFill/>
        </p:spPr>
        <p:txBody>
          <a:bodyPr wrap="square" rtlCol="0">
            <a:spAutoFit/>
          </a:bodyPr>
          <a:lstStyle/>
          <a:p>
            <a:r>
              <a:rPr lang="en-IN" sz="1000" dirty="0"/>
              <a:t>Adapted from: https://opensource.org/osd</a:t>
            </a:r>
          </a:p>
        </p:txBody>
      </p:sp>
    </p:spTree>
    <p:extLst>
      <p:ext uri="{BB962C8B-B14F-4D97-AF65-F5344CB8AC3E}">
        <p14:creationId xmlns:p14="http://schemas.microsoft.com/office/powerpoint/2010/main" val="37194892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Open Source Definition</a:t>
            </a:r>
          </a:p>
        </p:txBody>
      </p:sp>
      <p:sp>
        <p:nvSpPr>
          <p:cNvPr id="3" name="Text Placeholder 2"/>
          <p:cNvSpPr>
            <a:spLocks noGrp="1"/>
          </p:cNvSpPr>
          <p:nvPr>
            <p:ph type="body" sz="quarter" idx="13"/>
          </p:nvPr>
        </p:nvSpPr>
        <p:spPr>
          <a:xfrm>
            <a:off x="857739" y="1600201"/>
            <a:ext cx="10160000" cy="4724399"/>
          </a:xfrm>
        </p:spPr>
        <p:txBody>
          <a:bodyPr>
            <a:normAutofit/>
          </a:bodyPr>
          <a:lstStyle/>
          <a:p>
            <a:pPr>
              <a:lnSpc>
                <a:spcPct val="150000"/>
              </a:lnSpc>
            </a:pPr>
            <a:r>
              <a:rPr lang="en-IN" dirty="0">
                <a:solidFill>
                  <a:srgbClr val="C00000"/>
                </a:solidFill>
              </a:rPr>
              <a:t>Distribution of License: </a:t>
            </a:r>
            <a:r>
              <a:rPr lang="en-IN" dirty="0"/>
              <a:t>The rights </a:t>
            </a:r>
            <a:r>
              <a:rPr lang="en-IN" dirty="0" smtClean="0"/>
              <a:t>as well as the restrictions associated with any software </a:t>
            </a:r>
            <a:r>
              <a:rPr lang="en-IN" dirty="0"/>
              <a:t>must apply to all to whom the program is </a:t>
            </a:r>
            <a:r>
              <a:rPr lang="en-IN" dirty="0" smtClean="0"/>
              <a:t>redistributed. No additional license is required by these parties.</a:t>
            </a:r>
            <a:endParaRPr lang="en-IN" dirty="0"/>
          </a:p>
          <a:p>
            <a:pPr>
              <a:lnSpc>
                <a:spcPct val="150000"/>
              </a:lnSpc>
            </a:pPr>
            <a:endParaRPr lang="en-IN" sz="1200" dirty="0" smtClean="0"/>
          </a:p>
          <a:p>
            <a:pPr>
              <a:lnSpc>
                <a:spcPct val="150000"/>
              </a:lnSpc>
            </a:pPr>
            <a:r>
              <a:rPr lang="en-IN" dirty="0" smtClean="0">
                <a:solidFill>
                  <a:srgbClr val="C00000"/>
                </a:solidFill>
              </a:rPr>
              <a:t>License should not be product-specific:  </a:t>
            </a:r>
            <a:r>
              <a:rPr lang="en-IN" dirty="0"/>
              <a:t>The rights as well as the restrictions associated </a:t>
            </a:r>
            <a:r>
              <a:rPr lang="en-IN" dirty="0" smtClean="0"/>
              <a:t>with a software program </a:t>
            </a:r>
            <a:r>
              <a:rPr lang="en-IN" dirty="0"/>
              <a:t>must not depend on the </a:t>
            </a:r>
            <a:r>
              <a:rPr lang="en-IN" dirty="0" smtClean="0"/>
              <a:t>software program's </a:t>
            </a:r>
            <a:r>
              <a:rPr lang="en-IN" dirty="0"/>
              <a:t>being part of a particular </a:t>
            </a:r>
            <a:r>
              <a:rPr lang="en-IN" dirty="0" smtClean="0"/>
              <a:t>distribution</a:t>
            </a:r>
            <a:r>
              <a:rPr lang="en-IN" dirty="0"/>
              <a:t>. </a:t>
            </a:r>
            <a:endParaRPr lang="en-IN" dirty="0" smtClean="0"/>
          </a:p>
          <a:p>
            <a:pPr lvl="1">
              <a:lnSpc>
                <a:spcPct val="150000"/>
              </a:lnSpc>
            </a:pPr>
            <a:r>
              <a:rPr lang="en-IN" dirty="0" smtClean="0"/>
              <a:t>If the program is extracted from its original distribution and used or re-distributed within the original license, all parties to whom the program is redistributed should have the same rights (and restrictions) as those that are granted as per the original software distribution.</a:t>
            </a:r>
          </a:p>
          <a:p>
            <a:pPr>
              <a:lnSpc>
                <a:spcPct val="150000"/>
              </a:lnSpc>
            </a:pPr>
            <a:endParaRPr lang="en-IN" sz="1200" dirty="0"/>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38200" y="6379029"/>
            <a:ext cx="7632848" cy="246221"/>
          </a:xfrm>
          <a:prstGeom prst="rect">
            <a:avLst/>
          </a:prstGeom>
          <a:noFill/>
        </p:spPr>
        <p:txBody>
          <a:bodyPr wrap="square" rtlCol="0">
            <a:spAutoFit/>
          </a:bodyPr>
          <a:lstStyle/>
          <a:p>
            <a:r>
              <a:rPr lang="en-IN" sz="1000" dirty="0"/>
              <a:t>Adapted from: https://opensource.org/osd</a:t>
            </a:r>
          </a:p>
        </p:txBody>
      </p:sp>
    </p:spTree>
    <p:extLst>
      <p:ext uri="{BB962C8B-B14F-4D97-AF65-F5344CB8AC3E}">
        <p14:creationId xmlns:p14="http://schemas.microsoft.com/office/powerpoint/2010/main" val="40793073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Open Source Definition</a:t>
            </a:r>
          </a:p>
        </p:txBody>
      </p:sp>
      <p:sp>
        <p:nvSpPr>
          <p:cNvPr id="3" name="Text Placeholder 2"/>
          <p:cNvSpPr>
            <a:spLocks noGrp="1"/>
          </p:cNvSpPr>
          <p:nvPr>
            <p:ph type="body" sz="quarter" idx="13"/>
          </p:nvPr>
        </p:nvSpPr>
        <p:spPr>
          <a:xfrm>
            <a:off x="857739" y="1600201"/>
            <a:ext cx="10160000" cy="4724399"/>
          </a:xfrm>
        </p:spPr>
        <p:txBody>
          <a:bodyPr>
            <a:normAutofit/>
          </a:bodyPr>
          <a:lstStyle/>
          <a:p>
            <a:pPr>
              <a:lnSpc>
                <a:spcPct val="150000"/>
              </a:lnSpc>
            </a:pPr>
            <a:r>
              <a:rPr lang="en-IN" dirty="0" smtClean="0">
                <a:solidFill>
                  <a:srgbClr val="C00000"/>
                </a:solidFill>
              </a:rPr>
              <a:t>License must not restrict other software</a:t>
            </a:r>
            <a:r>
              <a:rPr lang="en-IN" dirty="0">
                <a:solidFill>
                  <a:srgbClr val="C00000"/>
                </a:solidFill>
              </a:rPr>
              <a:t>: </a:t>
            </a:r>
            <a:r>
              <a:rPr lang="en-IN" dirty="0" smtClean="0"/>
              <a:t>No restrictions should be placed on the license for the other </a:t>
            </a:r>
            <a:r>
              <a:rPr lang="en-IN" dirty="0"/>
              <a:t>software </a:t>
            </a:r>
            <a:r>
              <a:rPr lang="en-IN" dirty="0" smtClean="0"/>
              <a:t>that would be </a:t>
            </a:r>
            <a:r>
              <a:rPr lang="en-IN" dirty="0"/>
              <a:t>distributed along with the licensed software. For example, the license must not insist that all other programs distributed </a:t>
            </a:r>
            <a:r>
              <a:rPr lang="en-IN" dirty="0" smtClean="0"/>
              <a:t>along with this software and through the same channel, should also be </a:t>
            </a:r>
            <a:r>
              <a:rPr lang="en-IN" dirty="0" smtClean="0"/>
              <a:t>open-source</a:t>
            </a:r>
            <a:r>
              <a:rPr lang="en-IN" dirty="0" smtClean="0"/>
              <a:t>.</a:t>
            </a:r>
          </a:p>
          <a:p>
            <a:pPr>
              <a:lnSpc>
                <a:spcPct val="150000"/>
              </a:lnSpc>
            </a:pPr>
            <a:endParaRPr lang="en-IN" dirty="0"/>
          </a:p>
          <a:p>
            <a:pPr>
              <a:lnSpc>
                <a:spcPct val="150000"/>
              </a:lnSpc>
            </a:pPr>
            <a:r>
              <a:rPr lang="en-IN" dirty="0" smtClean="0">
                <a:solidFill>
                  <a:srgbClr val="C00000"/>
                </a:solidFill>
              </a:rPr>
              <a:t>License must be </a:t>
            </a:r>
            <a:r>
              <a:rPr lang="en-IN" dirty="0">
                <a:solidFill>
                  <a:srgbClr val="C00000"/>
                </a:solidFill>
              </a:rPr>
              <a:t>Technology-Neutral: </a:t>
            </a:r>
            <a:r>
              <a:rPr lang="en-IN" dirty="0"/>
              <a:t>License should not be grounded based on any specific technology or interface style</a:t>
            </a:r>
          </a:p>
          <a:p>
            <a:pPr>
              <a:lnSpc>
                <a:spcPct val="150000"/>
              </a:lnSpc>
            </a:pPr>
            <a:endParaRPr lang="en-IN" dirty="0"/>
          </a:p>
          <a:p>
            <a:pPr>
              <a:lnSpc>
                <a:spcPct val="150000"/>
              </a:lnSpc>
            </a:pP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38200" y="6379029"/>
            <a:ext cx="7632848" cy="246221"/>
          </a:xfrm>
          <a:prstGeom prst="rect">
            <a:avLst/>
          </a:prstGeom>
          <a:noFill/>
        </p:spPr>
        <p:txBody>
          <a:bodyPr wrap="square" rtlCol="0">
            <a:spAutoFit/>
          </a:bodyPr>
          <a:lstStyle/>
          <a:p>
            <a:r>
              <a:rPr lang="en-IN" sz="1000" dirty="0"/>
              <a:t>Adapted from: https://opensource.org/osd</a:t>
            </a:r>
          </a:p>
        </p:txBody>
      </p:sp>
    </p:spTree>
    <p:extLst>
      <p:ext uri="{BB962C8B-B14F-4D97-AF65-F5344CB8AC3E}">
        <p14:creationId xmlns:p14="http://schemas.microsoft.com/office/powerpoint/2010/main" val="1950199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Open Source Software </a:t>
            </a:r>
            <a:r>
              <a:rPr lang="en-IN" dirty="0" smtClean="0"/>
              <a:t>– Licenses</a:t>
            </a:r>
            <a:endParaRPr lang="en-IN" dirty="0"/>
          </a:p>
        </p:txBody>
      </p:sp>
      <p:sp>
        <p:nvSpPr>
          <p:cNvPr id="3" name="Text Placeholder 2"/>
          <p:cNvSpPr>
            <a:spLocks noGrp="1"/>
          </p:cNvSpPr>
          <p:nvPr>
            <p:ph type="body" sz="quarter" idx="13"/>
          </p:nvPr>
        </p:nvSpPr>
        <p:spPr>
          <a:xfrm>
            <a:off x="857739" y="1600201"/>
            <a:ext cx="10160000" cy="3962399"/>
          </a:xfrm>
        </p:spPr>
        <p:txBody>
          <a:bodyPr>
            <a:normAutofit fontScale="92500" lnSpcReduction="10000"/>
          </a:bodyPr>
          <a:lstStyle/>
          <a:p>
            <a:pPr lvl="1"/>
            <a:r>
              <a:rPr lang="en-IN" sz="1900" dirty="0"/>
              <a:t>Apache License 2.0 (Apache-2.0)</a:t>
            </a:r>
          </a:p>
          <a:p>
            <a:pPr lvl="1"/>
            <a:r>
              <a:rPr lang="en-IN" sz="1900" dirty="0"/>
              <a:t>3-clause BSD license (BSD-3-Clause)</a:t>
            </a:r>
          </a:p>
          <a:p>
            <a:pPr lvl="1"/>
            <a:r>
              <a:rPr lang="en-IN" sz="1900" dirty="0"/>
              <a:t>2-clause BSD license (BSD-2-Clause)</a:t>
            </a:r>
          </a:p>
          <a:p>
            <a:pPr lvl="1"/>
            <a:r>
              <a:rPr lang="en-IN" sz="1900" dirty="0"/>
              <a:t>GNU General Public License (GPL)</a:t>
            </a:r>
          </a:p>
          <a:p>
            <a:pPr lvl="1"/>
            <a:r>
              <a:rPr lang="en-IN" sz="1900" dirty="0"/>
              <a:t>GNU Lesser General Public License (LGPL)</a:t>
            </a:r>
          </a:p>
          <a:p>
            <a:pPr lvl="1"/>
            <a:r>
              <a:rPr lang="en-IN" sz="1900" dirty="0"/>
              <a:t>MIT license (MIT)</a:t>
            </a:r>
          </a:p>
          <a:p>
            <a:pPr lvl="1"/>
            <a:r>
              <a:rPr lang="en-IN" sz="1900" dirty="0"/>
              <a:t>Mozilla Public License 2.0 (MPL-2.0)</a:t>
            </a:r>
          </a:p>
          <a:p>
            <a:pPr lvl="1"/>
            <a:r>
              <a:rPr lang="en-IN" sz="1900" dirty="0"/>
              <a:t>Common Development and Distribution License 1.0 (CDDL-1.0)</a:t>
            </a:r>
          </a:p>
          <a:p>
            <a:pPr lvl="1"/>
            <a:r>
              <a:rPr lang="en-IN" sz="1900" dirty="0"/>
              <a:t>Eclipse Public License 2.0 (EPL-2.0)</a:t>
            </a:r>
          </a:p>
          <a:p>
            <a:pPr lvl="1"/>
            <a:r>
              <a:rPr lang="en-IN" sz="1900" dirty="0"/>
              <a:t>And many more…………..</a:t>
            </a:r>
          </a:p>
          <a:p>
            <a:endParaRPr lang="en-IN" dirty="0"/>
          </a:p>
          <a:p>
            <a:pPr marL="0" indent="0">
              <a:buNone/>
            </a:pPr>
            <a:r>
              <a:rPr lang="en-IN" sz="1700" dirty="0"/>
              <a:t>Refer a complete list of licenses at:</a:t>
            </a:r>
          </a:p>
          <a:p>
            <a:pPr marL="0" indent="0">
              <a:buNone/>
            </a:pPr>
            <a:r>
              <a:rPr lang="en-IN" sz="1700" dirty="0"/>
              <a:t>https://opensource.org/licenses/category</a:t>
            </a:r>
          </a:p>
          <a:p>
            <a:endParaRPr lang="en-IN" dirty="0"/>
          </a:p>
        </p:txBody>
      </p:sp>
      <p:sp>
        <p:nvSpPr>
          <p:cNvPr id="4" name="Text Placeholder 3"/>
          <p:cNvSpPr>
            <a:spLocks noGrp="1"/>
          </p:cNvSpPr>
          <p:nvPr>
            <p:ph type="body" sz="quarter" idx="14"/>
          </p:nvPr>
        </p:nvSpPr>
        <p:spPr/>
        <p:txBody>
          <a:bodyPr/>
          <a:lstStyle/>
          <a:p>
            <a:r>
              <a:rPr lang="en-IN" dirty="0">
                <a:solidFill>
                  <a:srgbClr val="C00000"/>
                </a:solidFill>
              </a:rPr>
              <a:t>Open Source </a:t>
            </a:r>
            <a:r>
              <a:rPr lang="en-IN" dirty="0" smtClean="0">
                <a:solidFill>
                  <a:srgbClr val="C00000"/>
                </a:solidFill>
              </a:rPr>
              <a:t>Licenses</a:t>
            </a:r>
            <a:endParaRPr lang="en-IN" dirty="0"/>
          </a:p>
        </p:txBody>
      </p:sp>
      <p:sp>
        <p:nvSpPr>
          <p:cNvPr id="6" name="TextBox 5"/>
          <p:cNvSpPr txBox="1"/>
          <p:nvPr/>
        </p:nvSpPr>
        <p:spPr>
          <a:xfrm>
            <a:off x="834571" y="6172200"/>
            <a:ext cx="7632848" cy="246221"/>
          </a:xfrm>
          <a:prstGeom prst="rect">
            <a:avLst/>
          </a:prstGeom>
          <a:noFill/>
        </p:spPr>
        <p:txBody>
          <a:bodyPr wrap="square" rtlCol="0">
            <a:spAutoFit/>
          </a:bodyPr>
          <a:lstStyle/>
          <a:p>
            <a:r>
              <a:rPr lang="en-IN" sz="1000" dirty="0" smtClean="0"/>
              <a:t>Adapted </a:t>
            </a:r>
            <a:r>
              <a:rPr lang="en-IN" sz="1000" dirty="0"/>
              <a:t>from: https://</a:t>
            </a:r>
            <a:r>
              <a:rPr lang="en-IN" sz="1000" dirty="0" smtClean="0"/>
              <a:t>opensource.org/licenses/category</a:t>
            </a:r>
            <a:endParaRPr lang="en-IN" sz="1000" dirty="0"/>
          </a:p>
        </p:txBody>
      </p:sp>
    </p:spTree>
    <p:extLst>
      <p:ext uri="{BB962C8B-B14F-4D97-AF65-F5344CB8AC3E}">
        <p14:creationId xmlns:p14="http://schemas.microsoft.com/office/powerpoint/2010/main" val="22103417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p>
          <a:p>
            <a:r>
              <a:rPr lang="en-US" dirty="0"/>
              <a:t>Understanding </a:t>
            </a:r>
            <a:r>
              <a:rPr lang="en-US" dirty="0" smtClean="0"/>
              <a:t>Freeware</a:t>
            </a:r>
            <a:endParaRPr lang="en-US" dirty="0"/>
          </a:p>
          <a:p>
            <a:endParaRPr lang="en-US" dirty="0"/>
          </a:p>
          <a:p>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2390</TotalTime>
  <Words>778</Words>
  <Application>Microsoft Office PowerPoint</Application>
  <PresentationFormat>Widescreen</PresentationFormat>
  <Paragraphs>65</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Helvetica</vt:lpstr>
      <vt:lpstr>Helvetica Light</vt:lpstr>
      <vt:lpstr>Office Theme</vt:lpstr>
      <vt:lpstr>Understanding  Open Source Software</vt:lpstr>
      <vt:lpstr>Open Source Software</vt:lpstr>
      <vt:lpstr>Open Source Software – Open Collaboration</vt:lpstr>
      <vt:lpstr>Open Source Definition</vt:lpstr>
      <vt:lpstr>Open Source Definition</vt:lpstr>
      <vt:lpstr>Open Source Definition</vt:lpstr>
      <vt:lpstr>Open Source Definition</vt:lpstr>
      <vt:lpstr>Open Source Software – Licenses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Hewlett-Packard Company</cp:lastModifiedBy>
  <cp:revision>249</cp:revision>
  <dcterms:created xsi:type="dcterms:W3CDTF">2018-10-16T06:13:57Z</dcterms:created>
  <dcterms:modified xsi:type="dcterms:W3CDTF">2021-06-15T09:23:39Z</dcterms:modified>
</cp:coreProperties>
</file>

<file path=docProps/thumbnail.jpeg>
</file>